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83" r:id="rId3"/>
    <p:sldId id="290" r:id="rId4"/>
    <p:sldId id="288" r:id="rId5"/>
    <p:sldId id="293" r:id="rId6"/>
    <p:sldId id="303" r:id="rId7"/>
    <p:sldId id="298" r:id="rId8"/>
    <p:sldId id="304" r:id="rId9"/>
    <p:sldId id="300" r:id="rId10"/>
    <p:sldId id="309" r:id="rId11"/>
    <p:sldId id="308" r:id="rId12"/>
    <p:sldId id="301" r:id="rId13"/>
    <p:sldId id="302" r:id="rId14"/>
    <p:sldId id="305" r:id="rId15"/>
    <p:sldId id="306" r:id="rId16"/>
    <p:sldId id="285" r:id="rId17"/>
    <p:sldId id="299" r:id="rId18"/>
    <p:sldId id="279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46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063" y="0"/>
            <a:ext cx="9144000" cy="5421086"/>
          </a:xfrm>
        </p:spPr>
        <p:txBody>
          <a:bodyPr>
            <a:noAutofit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6000" b="1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та функції</a:t>
            </a:r>
            <a:r>
              <a:rPr lang="uk-UA" sz="6000" b="1" i="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асистента вчителя в інклюзивному класі. </a:t>
            </a:r>
            <a:r>
              <a:rPr lang="uk-UA" sz="6000" b="1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асистента вчителя при складанні індивідуальної програми розвитку</a:t>
            </a:r>
            <a:r>
              <a:rPr lang="uk-UA" sz="6000" b="1" i="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0" i="1" dirty="0">
              <a:solidFill>
                <a:srgbClr val="1D5253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759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64326"/>
          <a:ext cx="5756248" cy="5398008"/>
        </p:xfrm>
        <a:graphic>
          <a:graphicData uri="http://schemas.openxmlformats.org/drawingml/2006/table">
            <a:tbl>
              <a:tblPr/>
              <a:tblGrid>
                <a:gridCol w="1378749"/>
                <a:gridCol w="4377499"/>
              </a:tblGrid>
              <a:tr h="453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Типи </a:t>
                      </a:r>
                      <a:r>
                        <a:rPr lang="uk-UA" sz="1400" b="1" dirty="0" err="1">
                          <a:latin typeface="Times New Roman"/>
                          <a:ea typeface="Calibri"/>
                          <a:cs typeface="Times New Roman"/>
                        </a:rPr>
                        <a:t>адаптацій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Особливості індивідуальної адаптації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Скорочення обсягу, зниження ступення складності матеріалузавдання,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збільшення часу на виконання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максимальне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використанняінтересів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дитини для досягнення навчальних цілей;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активне залучення методу «імпровізації»(для вчителя та асистента вчителя «за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місцем»проявів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гнучкості)з метою підтримки інтересу;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Міра допомоги (опори):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демонстрація зразка,виконання завдання спільно, тощо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надання можливості розпочати виконання завдання із спостереженням за однокласниками;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використання індивідуальних карток;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додаткове пояснення асистента вчителя;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виконання завдань з опорою на зразок (за участі асистента вчителя);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Способи концентрації уваги (сильні подразники)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організації роботи на основі тем, що становлять інтерес дитини (машини, тварини,..);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Адаптац</a:t>
            </a:r>
            <a:r>
              <a:rPr kumimoji="0" lang="uk-UA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навчального завдання для учня 1-го класу  Гл</a:t>
            </a:r>
            <a:r>
              <a:rPr kumimoji="0" lang="uk-UA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іба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58381" y="661479"/>
          <a:ext cx="5948275" cy="5227110"/>
        </p:xfrm>
        <a:graphic>
          <a:graphicData uri="http://schemas.openxmlformats.org/drawingml/2006/table">
            <a:tbl>
              <a:tblPr/>
              <a:tblGrid>
                <a:gridCol w="1424744"/>
                <a:gridCol w="4523531"/>
              </a:tblGrid>
              <a:tr h="995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Стиль сприймання та рівень уявлень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 i="1" dirty="0" err="1">
                          <a:latin typeface="Times New Roman"/>
                          <a:ea typeface="Calibri"/>
                          <a:cs typeface="Times New Roman"/>
                        </a:rPr>
                        <a:t>полісенсорний</a:t>
                      </a: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виконання тих завдань, що сприяють встановлення правильної послідовності актуалізації опорних знань (інструкції типу : послухай,…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.згадай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,обери,напиши,перевір);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Частота повторень виконання завдання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повторення тих завдань, що вимагають узагальнення та послідовного синтезу (багаторазове читання одного і того ж матеріалу);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Контроль та корекція виконання завдання (виправлення помилок)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виконання завдань спрямованих на виправлення помилок, аналогічно своїм на письмі;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виконання завдань на розвиток навичок самоконтролю;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Способи та чистота релаксації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надання додаткової можливості зробити перерву у роботі (при винекнення необхідності);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Співпраця з дорослими, однокласниками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ненавязливе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надання можливості вступати в діалог з однокласниками та дорослими;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акцентування на здібностях дитини у присутності інших дітей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8"/>
          <p:cNvSpPr txBox="1">
            <a:spLocks noChangeArrowheads="1"/>
          </p:cNvSpPr>
          <p:nvPr/>
        </p:nvSpPr>
        <p:spPr bwMode="auto">
          <a:xfrm>
            <a:off x="571501" y="1"/>
            <a:ext cx="10943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uk-UA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18"/>
          <p:cNvSpPr txBox="1">
            <a:spLocks noChangeArrowheads="1"/>
          </p:cNvSpPr>
          <p:nvPr/>
        </p:nvSpPr>
        <p:spPr bwMode="auto">
          <a:xfrm>
            <a:off x="571501" y="0"/>
            <a:ext cx="109960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uk-UA" altLang="ru-RU" sz="2800" b="1" dirty="0">
              <a:solidFill>
                <a:schemeClr val="accent2"/>
              </a:solidFill>
              <a:latin typeface="Georgia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uk-UA" altLang="ru-RU" sz="2400" b="1" dirty="0">
              <a:solidFill>
                <a:schemeClr val="accent2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 smtClean="0">
                <a:solidFill>
                  <a:srgbClr val="663300"/>
                </a:solidFill>
                <a:latin typeface="Comic Sans MS" pitchFamily="66" charset="0"/>
              </a:rPr>
              <a:t>Вчитель-асистент </a:t>
            </a:r>
            <a:r>
              <a:rPr lang="uk-UA" altLang="ru-RU" sz="3600" b="1" dirty="0">
                <a:solidFill>
                  <a:srgbClr val="663300"/>
                </a:solidFill>
                <a:latin typeface="Comic Sans MS" pitchFamily="66" charset="0"/>
              </a:rPr>
              <a:t>на заняттях забезпечує:</a:t>
            </a:r>
            <a:endParaRPr lang="ru-RU" altLang="ru-RU" sz="3600" b="1" dirty="0">
              <a:solidFill>
                <a:srgbClr val="6633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3600" dirty="0">
                <a:solidFill>
                  <a:srgbClr val="663300"/>
                </a:solidFill>
                <a:latin typeface="Comic Sans MS" pitchFamily="66" charset="0"/>
              </a:rPr>
              <a:t/>
            </a:r>
            <a:br>
              <a:rPr lang="uk-UA" altLang="ru-RU" sz="3600" dirty="0">
                <a:solidFill>
                  <a:srgbClr val="663300"/>
                </a:solidFill>
                <a:latin typeface="Comic Sans MS" pitchFamily="66" charset="0"/>
              </a:rPr>
            </a:br>
            <a:r>
              <a:rPr lang="uk-UA" altLang="ru-RU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- посильне навантаження учнів під час уроків;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- виконання домашніх завдань;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- зменшує обсяг навчального матеріалу;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- локалізує його головний зміст у доступній формі       викладу;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- вилучає складний теоретичний матеріал;</a:t>
            </a:r>
            <a:endParaRPr lang="ru-RU" altLang="ru-RU" sz="36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uk-UA" altLang="ru-RU" sz="2400" i="1" dirty="0">
              <a:latin typeface="Georgia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endParaRPr lang="uk-UA" altLang="ru-RU" sz="24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777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27052" y="692150"/>
            <a:ext cx="10850033" cy="904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36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- пояснює новий матеріал окремими порціями, від конкретного до більш абстрактного, від найлегшого для засвоєння до складнішого матеріалу, доки знання і вміння не будуть міцно засвоєнні;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uk-UA" altLang="ru-RU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uk-UA" altLang="ru-RU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uk-UA" altLang="ru-RU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- проводить додаткову роботу з повторення, уточнення і розширення знань учня з конкретної освітньої галузі.</a:t>
            </a:r>
            <a:r>
              <a:rPr lang="ru-RU" altLang="ru-RU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endParaRPr lang="ru-RU" altLang="ru-RU" sz="3600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512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87384"/>
            <a:ext cx="9144000" cy="61395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Документація асистента вчителя.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45028"/>
            <a:ext cx="10892117" cy="5603965"/>
          </a:xfrm>
        </p:spPr>
        <p:txBody>
          <a:bodyPr>
            <a:noAutofit/>
          </a:bodyPr>
          <a:lstStyle/>
          <a:p>
            <a:r>
              <a:rPr lang="uk-UA" sz="2800" dirty="0" smtClean="0"/>
              <a:t> Посадова інструкція асистента вчителя (Міністерство освіти і науки, молоді та спорту від 25.09.12р. №1/9-675). </a:t>
            </a:r>
          </a:p>
          <a:p>
            <a:r>
              <a:rPr lang="uk-UA" sz="2800" dirty="0" smtClean="0"/>
              <a:t>Річний план  асистента вчителя:</a:t>
            </a:r>
          </a:p>
          <a:p>
            <a:pPr>
              <a:buNone/>
            </a:pPr>
            <a:r>
              <a:rPr lang="uk-UA" sz="2800" dirty="0" smtClean="0"/>
              <a:t>         організаційна та </a:t>
            </a:r>
            <a:r>
              <a:rPr lang="uk-UA" sz="2800" dirty="0" err="1" smtClean="0"/>
              <a:t>навчально-корекційна</a:t>
            </a:r>
            <a:r>
              <a:rPr lang="uk-UA" sz="2800" dirty="0" smtClean="0"/>
              <a:t> робота; </a:t>
            </a:r>
          </a:p>
          <a:p>
            <a:pPr>
              <a:buNone/>
            </a:pPr>
            <a:r>
              <a:rPr lang="uk-UA" sz="2800" dirty="0" smtClean="0"/>
              <a:t>         співпраця з вчителями;</a:t>
            </a:r>
          </a:p>
          <a:p>
            <a:pPr>
              <a:buNone/>
            </a:pPr>
            <a:r>
              <a:rPr lang="uk-UA" sz="2800" dirty="0" smtClean="0"/>
              <a:t>         робота з батьками та громадськістю;</a:t>
            </a:r>
          </a:p>
          <a:p>
            <a:pPr>
              <a:buNone/>
            </a:pPr>
            <a:r>
              <a:rPr lang="uk-UA" sz="2800" dirty="0" smtClean="0"/>
              <a:t>         методика та самоосвітня робота;</a:t>
            </a:r>
          </a:p>
          <a:p>
            <a:pPr>
              <a:buNone/>
            </a:pPr>
            <a:r>
              <a:rPr lang="uk-UA" sz="2800" dirty="0" smtClean="0"/>
              <a:t>         робота з документами.                                                       </a:t>
            </a:r>
          </a:p>
          <a:p>
            <a:r>
              <a:rPr lang="uk-UA" sz="2800" dirty="0" smtClean="0"/>
              <a:t>Графік роботи асистента.</a:t>
            </a:r>
          </a:p>
          <a:p>
            <a:r>
              <a:rPr lang="uk-UA" sz="2800" dirty="0" smtClean="0"/>
              <a:t>Розклад уроків.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846" y="313509"/>
            <a:ext cx="10228216" cy="6257107"/>
          </a:xfrm>
        </p:spPr>
        <p:txBody>
          <a:bodyPr>
            <a:normAutofit fontScale="40000" lnSpcReduction="20000"/>
          </a:bodyPr>
          <a:lstStyle/>
          <a:p>
            <a:r>
              <a:rPr lang="uk-UA" sz="6900" dirty="0" smtClean="0"/>
              <a:t>Щоденний план роботи асистента вчителя.(Журнал обліку роботи асистента вчителя):</a:t>
            </a:r>
          </a:p>
          <a:p>
            <a:pPr>
              <a:buNone/>
            </a:pPr>
            <a:r>
              <a:rPr lang="uk-UA" sz="6900" dirty="0" smtClean="0"/>
              <a:t>     дата, клас;</a:t>
            </a:r>
          </a:p>
          <a:p>
            <a:pPr>
              <a:buNone/>
            </a:pPr>
            <a:r>
              <a:rPr lang="uk-UA" sz="6900" dirty="0" smtClean="0"/>
              <a:t>     прізвище та </a:t>
            </a:r>
            <a:r>
              <a:rPr lang="uk-UA" sz="6900" dirty="0" err="1" smtClean="0"/>
              <a:t>ім</a:t>
            </a:r>
            <a:r>
              <a:rPr lang="en-US" sz="6900" dirty="0" smtClean="0"/>
              <a:t>’</a:t>
            </a:r>
            <a:r>
              <a:rPr lang="uk-UA" sz="6900" dirty="0" smtClean="0"/>
              <a:t>я учня з ООП;</a:t>
            </a:r>
          </a:p>
          <a:p>
            <a:pPr>
              <a:buNone/>
            </a:pPr>
            <a:r>
              <a:rPr lang="uk-UA" sz="6900" dirty="0" smtClean="0"/>
              <a:t>     індивідуальний супровід дитини;</a:t>
            </a:r>
          </a:p>
          <a:p>
            <a:pPr>
              <a:buNone/>
            </a:pPr>
            <a:r>
              <a:rPr lang="uk-UA" sz="6900" dirty="0" smtClean="0"/>
              <a:t>     відвідування уроків у класі;</a:t>
            </a:r>
          </a:p>
          <a:p>
            <a:pPr>
              <a:buNone/>
            </a:pPr>
            <a:r>
              <a:rPr lang="uk-UA" sz="6900" dirty="0" smtClean="0"/>
              <a:t>    адаптація навчальних матеріалів;</a:t>
            </a:r>
          </a:p>
          <a:p>
            <a:pPr>
              <a:buNone/>
            </a:pPr>
            <a:r>
              <a:rPr lang="uk-UA" sz="6900" dirty="0" smtClean="0"/>
              <a:t>    робота з батьками та педагогами;</a:t>
            </a:r>
          </a:p>
          <a:p>
            <a:pPr>
              <a:buNone/>
            </a:pPr>
            <a:r>
              <a:rPr lang="uk-UA" sz="6900" dirty="0" smtClean="0"/>
              <a:t>    </a:t>
            </a:r>
            <a:r>
              <a:rPr lang="uk-UA" sz="6900" dirty="0" err="1" smtClean="0"/>
              <a:t>корекційно-виховна</a:t>
            </a:r>
            <a:r>
              <a:rPr lang="uk-UA" sz="6900" dirty="0" smtClean="0"/>
              <a:t> робота.</a:t>
            </a:r>
          </a:p>
          <a:p>
            <a:r>
              <a:rPr lang="uk-UA" sz="6900" dirty="0" smtClean="0"/>
              <a:t>Листок спостереження.  Щоденник спостереження за </a:t>
            </a:r>
            <a:r>
              <a:rPr lang="uk-UA" sz="6900" dirty="0" err="1" smtClean="0"/>
              <a:t>психо-фізичним</a:t>
            </a:r>
            <a:r>
              <a:rPr lang="uk-UA" sz="6900" dirty="0" smtClean="0"/>
              <a:t> розвитком дитини.</a:t>
            </a:r>
          </a:p>
          <a:p>
            <a:r>
              <a:rPr lang="uk-UA" sz="6900" dirty="0" err="1" smtClean="0"/>
              <a:t>Портфоліо</a:t>
            </a:r>
            <a:r>
              <a:rPr lang="uk-UA" sz="69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47258" y="0"/>
            <a:ext cx="768096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ru-RU" smtClean="0"/>
          </a:p>
        </p:txBody>
      </p:sp>
      <p:pic>
        <p:nvPicPr>
          <p:cNvPr id="3076" name="Рисунок 9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svec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805364"/>
            <a:ext cx="406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609600" y="685800"/>
            <a:ext cx="10972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4000" b="1">
                <a:latin typeface="Comic Sans MS" pitchFamily="66" charset="0"/>
              </a:rPr>
              <a:t/>
            </a:r>
            <a:br>
              <a:rPr lang="uk-UA" altLang="ru-RU" sz="4000" b="1">
                <a:latin typeface="Comic Sans MS" pitchFamily="66" charset="0"/>
              </a:rPr>
            </a:br>
            <a:r>
              <a:rPr lang="uk-UA" altLang="ru-RU" sz="1800" b="1" i="1">
                <a:latin typeface="Georgia" pitchFamily="18" charset="0"/>
              </a:rPr>
              <a:t> </a:t>
            </a:r>
            <a:r>
              <a:rPr lang="uk-UA" altLang="ru-RU" sz="1800" b="1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uk-UA" altLang="ru-RU" sz="2800">
                <a:solidFill>
                  <a:srgbClr val="663300"/>
                </a:solidFill>
                <a:latin typeface="Georgia" pitchFamily="18" charset="0"/>
              </a:rPr>
              <a:t> </a:t>
            </a:r>
            <a:br>
              <a:rPr lang="uk-UA" altLang="ru-RU" sz="2800">
                <a:solidFill>
                  <a:srgbClr val="663300"/>
                </a:solidFill>
                <a:latin typeface="Georgia" pitchFamily="18" charset="0"/>
              </a:rPr>
            </a:br>
            <a:r>
              <a:rPr lang="uk-UA" altLang="ru-RU" sz="2800" b="1">
                <a:latin typeface="Georgia" pitchFamily="18" charset="0"/>
              </a:rPr>
              <a:t/>
            </a:r>
            <a:br>
              <a:rPr lang="uk-UA" altLang="ru-RU" sz="2800" b="1">
                <a:latin typeface="Georgia" pitchFamily="18" charset="0"/>
              </a:rPr>
            </a:br>
            <a:r>
              <a:rPr lang="uk-UA" altLang="ru-RU" sz="2800" b="1" i="1">
                <a:latin typeface="Georgia" pitchFamily="18" charset="0"/>
              </a:rPr>
              <a:t> </a:t>
            </a:r>
            <a:endParaRPr lang="ru-RU" altLang="ru-RU" sz="2800" b="1" i="1" u="sng">
              <a:latin typeface="Georgia" pitchFamily="18" charset="0"/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1117600" y="4876800"/>
            <a:ext cx="1016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2800" i="1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406400" y="2284413"/>
            <a:ext cx="873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omic Sans MS" pitchFamily="66" charset="0"/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1117600" y="1522125"/>
            <a:ext cx="10160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663300"/>
                </a:solidFill>
              </a:rPr>
              <a:t>  «</a:t>
            </a:r>
            <a:r>
              <a:rPr lang="uk-UA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 маємо справу з найскладнішим, неоціненним, найдорожчим, що є в житті, - з дитиною. Від нас, від нашого вміння, майстерності, мистецтва, мудрості залежить її життя, здоров'я, розум, характер, воля, громадянське й інтелектуальне обличчя, її місце і роль у житті, її щастя</a:t>
            </a:r>
            <a:r>
              <a:rPr lang="ru-RU" sz="2400" b="1" dirty="0">
                <a:solidFill>
                  <a:srgbClr val="663300"/>
                </a:solidFill>
              </a:rPr>
              <a:t>»</a:t>
            </a:r>
          </a:p>
          <a:p>
            <a:pPr algn="ctr" eaLnBrk="1" hangingPunct="1">
              <a:defRPr/>
            </a:pPr>
            <a:endParaRPr lang="uk-UA" sz="2400" b="1" i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r>
              <a:rPr lang="uk-UA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В.Сухомлинський</a:t>
            </a: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0235" name="Picture 4" descr="usynovlen_re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2497">
            <a:off x="1133217" y="3688689"/>
            <a:ext cx="581236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3719866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0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2069"/>
            <a:ext cx="9144000" cy="640080"/>
          </a:xfrm>
        </p:spPr>
        <p:txBody>
          <a:bodyPr/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Переваги інклюзивної освіти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35295156_355522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177" y="1097279"/>
            <a:ext cx="8320945" cy="5458979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35131"/>
            <a:ext cx="9144000" cy="927463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Переваги спільного навчання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4644023"/>
          </a:xfrm>
        </p:spPr>
        <p:txBody>
          <a:bodyPr>
            <a:noAutofit/>
          </a:bodyPr>
          <a:lstStyle/>
          <a:p>
            <a:r>
              <a:rPr lang="uk-UA" sz="4000" dirty="0" smtClean="0"/>
              <a:t>Для дітей з особливими освітніми потребами.</a:t>
            </a:r>
          </a:p>
          <a:p>
            <a:r>
              <a:rPr lang="uk-UA" sz="4000" dirty="0" smtClean="0"/>
              <a:t>Для інших дітей.</a:t>
            </a:r>
          </a:p>
          <a:p>
            <a:r>
              <a:rPr lang="uk-UA" sz="4000" dirty="0" smtClean="0"/>
              <a:t>Для педагогів.</a:t>
            </a:r>
          </a:p>
          <a:p>
            <a:r>
              <a:rPr lang="uk-UA" sz="4000" dirty="0" smtClean="0"/>
              <a:t>Для батьків дітей з особливими освітніми потребами.</a:t>
            </a:r>
          </a:p>
          <a:p>
            <a:r>
              <a:rPr lang="uk-UA" sz="4000" dirty="0" smtClean="0"/>
              <a:t>Для батьків інших дітей.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235131"/>
            <a:ext cx="11377747" cy="143691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/>
              <a:t>Методичні рекомендації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uk-UA" sz="3100" b="1" dirty="0" smtClean="0"/>
              <a:t>щодо складання індивідуальної програми розвитку учня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uk-UA" sz="3100" b="1" dirty="0" smtClean="0"/>
              <a:t>з особливими освітніми потребами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8903" y="1326524"/>
            <a:ext cx="10829660" cy="5191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     Відповідно до листа Міністерства освіти і науки, молоді та спорту України від 18.05.2012 р. № 1/9-384 «Про організацію інклюзивного навчання в загальноосвітніх навчальних закладах», для учнів з особливими освітніми потребами, які навчаються в інклюзивних класах, має розроблятися індивідуальна програма розвитку (ІПР). Дану програму готує група фахівців, до складу якої входять до консультативно-педагогічної групи. До процесу розробки ІПР обов’язково залучаються батьки, або особи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. Метою цієї роботи є визначення конкретних навчальних стратегій і підходів до навчання дитини з особливими освітніми потребами.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49193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tx1">
                    <a:lumMod val="50000"/>
                  </a:schemeClr>
                </a:solidFill>
              </a:rPr>
              <a:t>Індивідуальна програма розвитку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0937" y="1391371"/>
            <a:ext cx="8051074" cy="5296812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400" b="1" dirty="0" smtClean="0"/>
              <a:t>Результат </a:t>
            </a:r>
            <a:r>
              <a:rPr lang="ru-RU" sz="2400" b="1" dirty="0" err="1" smtClean="0"/>
              <a:t>роботи</a:t>
            </a:r>
            <a:r>
              <a:rPr lang="ru-RU" sz="2400" b="1" dirty="0" smtClean="0"/>
              <a:t> консультативно-</a:t>
            </a:r>
            <a:r>
              <a:rPr lang="ru-RU" sz="2400" b="1" dirty="0" err="1" smtClean="0"/>
              <a:t>педагогічної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групи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школи</a:t>
            </a:r>
            <a:r>
              <a:rPr lang="ru-RU" sz="2400" b="1" dirty="0" smtClean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400" b="1" dirty="0" smtClean="0"/>
              <a:t>Документ,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відображає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колективну</a:t>
            </a:r>
            <a:r>
              <a:rPr lang="ru-RU" sz="2400" b="1" dirty="0" smtClean="0"/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2400" b="1" dirty="0" smtClean="0"/>
              <a:t>   </a:t>
            </a:r>
            <a:r>
              <a:rPr lang="ru-RU" sz="2400" b="1" dirty="0" err="1" smtClean="0"/>
              <a:t>відповідальність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процеси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навчання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2400" b="1" dirty="0" smtClean="0"/>
              <a:t>   </a:t>
            </a:r>
            <a:r>
              <a:rPr lang="ru-RU" sz="2400" b="1" dirty="0" err="1" smtClean="0"/>
              <a:t>розвитку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дитини</a:t>
            </a:r>
            <a:r>
              <a:rPr lang="ru-RU" sz="2400" b="1" dirty="0" smtClean="0"/>
              <a:t> з ООП.</a:t>
            </a:r>
          </a:p>
          <a:p>
            <a:pPr algn="ctr">
              <a:spcBef>
                <a:spcPct val="35000"/>
              </a:spcBef>
            </a:pP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Головні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особливості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програми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розвитку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</a:p>
          <a:p>
            <a:pPr>
              <a:spcBef>
                <a:spcPct val="35000"/>
              </a:spcBef>
              <a:buFont typeface="Wingdings" pitchFamily="2" charset="2"/>
              <a:buChar char="v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Орієнтир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сильні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аспекти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дитини</a:t>
            </a:r>
            <a:r>
              <a:rPr lang="ru-RU" sz="2400" b="1" dirty="0" smtClean="0"/>
              <a:t>.</a:t>
            </a:r>
          </a:p>
          <a:p>
            <a:pPr>
              <a:spcBef>
                <a:spcPct val="35000"/>
              </a:spcBef>
              <a:buFont typeface="Wingdings" pitchFamily="2" charset="2"/>
              <a:buChar char="v"/>
            </a:pPr>
            <a:r>
              <a:rPr lang="ru-RU" sz="2400" b="1" dirty="0" smtClean="0"/>
              <a:t> Детально </a:t>
            </a:r>
            <a:r>
              <a:rPr lang="ru-RU" sz="2400" b="1" dirty="0" err="1" smtClean="0"/>
              <a:t>прописані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найближічі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цілі</a:t>
            </a:r>
            <a:endParaRPr lang="ru-RU" sz="2400" b="1" dirty="0" smtClean="0"/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ru-RU" sz="2400" b="1" dirty="0" smtClean="0"/>
              <a:t>    </a:t>
            </a:r>
            <a:r>
              <a:rPr lang="ru-RU" sz="2400" i="1" dirty="0" smtClean="0">
                <a:latin typeface="Arial" charset="0"/>
              </a:rPr>
              <a:t>(</a:t>
            </a:r>
            <a:r>
              <a:rPr lang="ru-RU" sz="2400" i="1" dirty="0" err="1" smtClean="0">
                <a:latin typeface="Arial" charset="0"/>
              </a:rPr>
              <a:t>конкретні</a:t>
            </a:r>
            <a:r>
              <a:rPr lang="ru-RU" sz="2400" i="1" dirty="0" smtClean="0">
                <a:latin typeface="Arial" charset="0"/>
              </a:rPr>
              <a:t> та </a:t>
            </a:r>
            <a:r>
              <a:rPr lang="ru-RU" sz="2400" i="1" dirty="0" err="1" smtClean="0">
                <a:latin typeface="Arial" charset="0"/>
              </a:rPr>
              <a:t>досяжні</a:t>
            </a:r>
            <a:r>
              <a:rPr lang="ru-RU" sz="2400" i="1" dirty="0" smtClean="0">
                <a:latin typeface="Arial" charset="0"/>
              </a:rPr>
              <a:t>),</a:t>
            </a:r>
            <a:r>
              <a:rPr lang="ru-RU" sz="2400" b="1" dirty="0" smtClean="0"/>
              <a:t> 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ru-RU" sz="2400" b="1" dirty="0" smtClean="0"/>
              <a:t>    над </a:t>
            </a:r>
            <a:r>
              <a:rPr lang="ru-RU" sz="2400" b="1" dirty="0" err="1" smtClean="0"/>
              <a:t>якими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узгоджено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починають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працювати</a:t>
            </a:r>
            <a:r>
              <a:rPr lang="ru-RU" sz="2400" b="1" dirty="0" smtClean="0"/>
              <a:t> 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ru-RU" sz="2400" b="1" dirty="0" smtClean="0"/>
              <a:t>   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учасники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групи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912763" y="1151619"/>
          <a:ext cx="2413369" cy="3603261"/>
        </p:xfrm>
        <a:graphic>
          <a:graphicData uri="http://schemas.openxmlformats.org/presentationml/2006/ole">
            <p:oleObj spid="_x0000_s2058" name="Точечный рисунок" r:id="rId3" imgW="733333" imgH="1095528" progId="PBrush">
              <p:embed/>
            </p:oleObj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182880"/>
            <a:ext cx="11665132" cy="613953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Компоненти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індивідуально</a:t>
            </a:r>
            <a:r>
              <a:rPr lang="uk-UA" b="1" i="1" dirty="0" smtClean="0"/>
              <a:t>ї програми розвитку: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023" y="849086"/>
            <a:ext cx="10646228" cy="582603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Інформація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дитину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загального</a:t>
            </a:r>
            <a:r>
              <a:rPr lang="ru-RU" sz="2400" dirty="0" smtClean="0"/>
              <a:t> характеру.</a:t>
            </a:r>
          </a:p>
          <a:p>
            <a:r>
              <a:rPr lang="ru-RU" sz="2400" dirty="0" err="1" smtClean="0"/>
              <a:t>Поточний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вмінь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Цілі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Спеціальні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додаткові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послуги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Адаптації</a:t>
            </a:r>
            <a:r>
              <a:rPr lang="ru-RU" sz="2400" dirty="0" smtClean="0"/>
              <a:t>/</a:t>
            </a:r>
            <a:r>
              <a:rPr lang="ru-RU" sz="2400" dirty="0" err="1" smtClean="0"/>
              <a:t>модифікації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Термін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ІП</a:t>
            </a:r>
            <a:r>
              <a:rPr lang="uk-UA" sz="2400" dirty="0" smtClean="0"/>
              <a:t>Р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Інформація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прогрес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. </a:t>
            </a:r>
          </a:p>
          <a:p>
            <a:r>
              <a:rPr lang="uk-UA" sz="2400" dirty="0" smtClean="0"/>
              <a:t>Також:    індивідуальну навчальну програму(визначена ПМПК);</a:t>
            </a:r>
          </a:p>
          <a:p>
            <a:r>
              <a:rPr lang="uk-UA" sz="2400" dirty="0" smtClean="0"/>
              <a:t>індивідуальний навчальний план.</a:t>
            </a:r>
          </a:p>
          <a:p>
            <a:pPr>
              <a:buNone/>
            </a:pPr>
            <a:r>
              <a:rPr lang="uk-UA" sz="2400" dirty="0" smtClean="0"/>
              <a:t>      Індивідуальна програма розвитку розробляється на один рік, за умови, що двічі на рік  вона переглядається з метою коригування. 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23067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Первинна оцінка розвитку дитини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153" y="1384663"/>
            <a:ext cx="10123715" cy="463096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 її вміння, сильні якості та труднощі, стиль навчання (візуальний, </a:t>
            </a:r>
            <a:r>
              <a:rPr lang="uk-UA" sz="2800" dirty="0" err="1" smtClean="0"/>
              <a:t>кінестетичний</a:t>
            </a:r>
            <a:r>
              <a:rPr lang="uk-UA" sz="2800" dirty="0" smtClean="0"/>
              <a:t>, </a:t>
            </a:r>
            <a:r>
              <a:rPr lang="uk-UA" sz="2800" dirty="0" err="1" smtClean="0"/>
              <a:t>полісенсорний</a:t>
            </a:r>
            <a:r>
              <a:rPr lang="uk-UA" sz="2800" dirty="0" smtClean="0"/>
              <a:t> та ін., особливо якщо один зі стилів домінує), у чому їй потрібна допомога;</a:t>
            </a:r>
            <a:endParaRPr lang="ru-RU" sz="2800" dirty="0" smtClean="0"/>
          </a:p>
          <a:p>
            <a:r>
              <a:rPr lang="uk-UA" sz="2800" dirty="0" smtClean="0"/>
              <a:t> інформація про вплив порушень розвитку дитини на її здатність до навчання.</a:t>
            </a:r>
            <a:endParaRPr lang="ru-RU" sz="2800" dirty="0" smtClean="0"/>
          </a:p>
          <a:p>
            <a:r>
              <a:rPr lang="uk-UA" sz="2800" dirty="0" smtClean="0"/>
              <a:t> наводяться відомості про рівень розвитку дитини, зафіксовані під час спостережень та оцінки розвитку фахівцями (що дитина не вміє робити, у чому їй потрібна допомога тощо).</a:t>
            </a:r>
            <a:endParaRPr lang="ru-RU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449036"/>
            <a:ext cx="9144000" cy="5566587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77182185"/>
              </p:ext>
            </p:extLst>
          </p:nvPr>
        </p:nvGraphicFramePr>
        <p:xfrm>
          <a:off x="1097644" y="-172941"/>
          <a:ext cx="4212770" cy="6604586"/>
        </p:xfrm>
        <a:graphic>
          <a:graphicData uri="http://schemas.openxmlformats.org/presentationml/2006/ole">
            <p:oleObj spid="_x0000_s25608" name="Документ" r:id="rId3" imgW="6115007" imgH="9586489" progId="Word.Document.12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87218016"/>
              </p:ext>
            </p:extLst>
          </p:nvPr>
        </p:nvGraphicFramePr>
        <p:xfrm>
          <a:off x="6092411" y="263568"/>
          <a:ext cx="5100864" cy="4267611"/>
        </p:xfrm>
        <a:graphic>
          <a:graphicData uri="http://schemas.openxmlformats.org/presentationml/2006/ole">
            <p:oleObj spid="_x0000_s25609" name="Документ" r:id="rId4" imgW="6472154" imgH="5415181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10240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7558" y="235131"/>
            <a:ext cx="4987134" cy="6396014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/>
              <a:t>ІНП________________________________________________________________________________         (</a:t>
            </a:r>
            <a:r>
              <a:rPr lang="uk-UA" b="1" dirty="0" err="1" smtClean="0"/>
              <a:t>ім</a:t>
            </a:r>
            <a:r>
              <a:rPr lang="ru-RU" b="1" dirty="0" smtClean="0"/>
              <a:t>’</a:t>
            </a:r>
            <a:r>
              <a:rPr lang="uk-UA" b="1" dirty="0" smtClean="0"/>
              <a:t>я, прізвище дитини, клас)</a:t>
            </a:r>
            <a:endParaRPr lang="ru-RU" dirty="0" smtClean="0"/>
          </a:p>
          <a:p>
            <a:r>
              <a:rPr lang="uk-UA" b="1" dirty="0" smtClean="0"/>
              <a:t>Початок року</a:t>
            </a:r>
            <a:br>
              <a:rPr lang="uk-UA" b="1" dirty="0" smtClean="0"/>
            </a:br>
            <a:r>
              <a:rPr lang="uk-UA" b="1" dirty="0" smtClean="0"/>
              <a:t>Спостереження асистента </a:t>
            </a:r>
            <a:r>
              <a:rPr lang="uk-UA" b="1" dirty="0" err="1" smtClean="0"/>
              <a:t>вчителя__________________</a:t>
            </a:r>
            <a:r>
              <a:rPr lang="uk-UA" b="1" dirty="0" smtClean="0"/>
              <a:t>________</a:t>
            </a:r>
            <a:endParaRPr lang="ru-RU" dirty="0" smtClean="0"/>
          </a:p>
          <a:p>
            <a:r>
              <a:rPr lang="uk-UA" b="1" dirty="0" smtClean="0"/>
              <a:t>Успіхи.</a:t>
            </a:r>
            <a:endParaRPr lang="ru-RU" dirty="0" smtClean="0"/>
          </a:p>
          <a:p>
            <a:r>
              <a:rPr lang="uk-UA" b="1" dirty="0" smtClean="0"/>
              <a:t>Інтелектуального розвитку : ________________________________________________________________________________________________________________________________________________________________________________________________________________________________________________________________Фізичного </a:t>
            </a:r>
            <a:r>
              <a:rPr lang="uk-UA" b="1" dirty="0" err="1" smtClean="0"/>
              <a:t>розвитку</a:t>
            </a:r>
            <a:r>
              <a:rPr lang="uk-UA" b="1" dirty="0" smtClean="0"/>
              <a:t>:______________________________________________________________________________________________________________________________________________________________________________________Комунікативного </a:t>
            </a:r>
            <a:r>
              <a:rPr lang="uk-UA" b="1" dirty="0" err="1" smtClean="0"/>
              <a:t>розвитку</a:t>
            </a:r>
            <a:r>
              <a:rPr lang="uk-UA" b="1" dirty="0" smtClean="0"/>
              <a:t>:</a:t>
            </a:r>
            <a:r>
              <a:rPr lang="ru-RU" dirty="0" smtClean="0"/>
              <a:t> </a:t>
            </a:r>
            <a:r>
              <a:rPr lang="uk-UA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br>
              <a:rPr lang="uk-UA" b="1" dirty="0" smtClean="0"/>
            </a:br>
            <a:r>
              <a:rPr lang="uk-UA" b="1" dirty="0" smtClean="0"/>
              <a:t>Емоційного розвитку:</a:t>
            </a:r>
            <a:br>
              <a:rPr lang="uk-UA" b="1" dirty="0" smtClean="0"/>
            </a:br>
            <a:r>
              <a:rPr lang="uk-UA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Умови успішного виконання завдання:______________________________________________________________________________________________________________________________________________________________________________________Риси характеру (позитивні, негативні):_________________________________________________________________________________________________________________________________________________________________________</a:t>
            </a:r>
            <a:r>
              <a:rPr lang="ru-RU" dirty="0" smtClean="0"/>
              <a:t>____________</a:t>
            </a:r>
            <a:r>
              <a:rPr lang="uk-UA" b="1" dirty="0" smtClean="0"/>
              <a:t>Здібності, інтереси:</a:t>
            </a:r>
            <a:br>
              <a:rPr lang="uk-UA" b="1" dirty="0" smtClean="0"/>
            </a:br>
            <a:r>
              <a:rPr lang="uk-UA" b="1" dirty="0" smtClean="0"/>
              <a:t>________________________________________________________________________________________________________________________________________________________________________________________________</a:t>
            </a:r>
            <a:br>
              <a:rPr lang="uk-UA" b="1" dirty="0" smtClean="0"/>
            </a:br>
            <a:r>
              <a:rPr lang="uk-UA" b="1" dirty="0" smtClean="0"/>
              <a:t>Поведінка:____________________________________________________________________________________________________________________</a:t>
            </a:r>
            <a:endParaRPr lang="ru-RU" dirty="0" smtClean="0"/>
          </a:p>
          <a:p>
            <a:r>
              <a:rPr lang="uk-UA" b="1" dirty="0" smtClean="0"/>
              <a:t>Підпис:___________         Асистент вчителя:___________________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8"/>
          <p:cNvSpPr txBox="1">
            <a:spLocks noChangeArrowheads="1"/>
          </p:cNvSpPr>
          <p:nvPr/>
        </p:nvSpPr>
        <p:spPr bwMode="auto">
          <a:xfrm>
            <a:off x="571501" y="500063"/>
            <a:ext cx="1094316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uk-UA" alt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Етап реалізації індивідуальної програми:</a:t>
            </a:r>
            <a:endParaRPr lang="ru-RU" alt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18"/>
          <p:cNvSpPr txBox="1">
            <a:spLocks noChangeArrowheads="1"/>
          </p:cNvSpPr>
          <p:nvPr/>
        </p:nvSpPr>
        <p:spPr bwMode="auto">
          <a:xfrm>
            <a:off x="1195917" y="1143000"/>
            <a:ext cx="10420827" cy="548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uk-UA" altLang="ru-RU" b="1" dirty="0">
                <a:solidFill>
                  <a:schemeClr val="accent2"/>
                </a:solidFill>
                <a:latin typeface="Times New Roman" pitchFamily="18" charset="0"/>
              </a:rPr>
              <a:t> надання необхідної допомоги батькам дитини та педагогам щодо створення умов, які необхідні дитині з особливими потребами, для повноцінного здорового способу життя й успішного оволодіння навчальними програмами з урахуванням її психофізичних можливостей;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uk-UA" altLang="ru-RU" b="1" dirty="0">
                <a:solidFill>
                  <a:schemeClr val="accent2"/>
                </a:solidFill>
                <a:latin typeface="Times New Roman" pitchFamily="18" charset="0"/>
              </a:rPr>
              <a:t>- просвітницька і консультативна робота з педагогами, педагогами-дефектологами, логопедами та іншими спеціалістами, які працюють з дитиною.</a:t>
            </a:r>
            <a:endParaRPr lang="ru-RU" altLang="ru-RU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uk-UA" alt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uk-UA" altLang="ru-RU" sz="2400" i="1" dirty="0">
              <a:latin typeface="Georgia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endParaRPr lang="uk-UA" altLang="ru-RU" sz="24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131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6462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 Типовими завданнями асистента педагога є наступні: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2199503"/>
            <a:ext cx="9144000" cy="3816120"/>
          </a:xfrm>
        </p:spPr>
        <p:txBody>
          <a:bodyPr/>
          <a:lstStyle/>
          <a:p>
            <a:pPr lvl="0"/>
            <a:r>
              <a:rPr lang="uk-UA" sz="3200" dirty="0" smtClean="0"/>
              <a:t>Модифікація чи адаптація інструкцій для учнів з особливими потребами під керівництвом вчителя;</a:t>
            </a:r>
            <a:endParaRPr lang="ru-RU" sz="3200" dirty="0" smtClean="0"/>
          </a:p>
          <a:p>
            <a:pPr lvl="0"/>
            <a:r>
              <a:rPr lang="uk-UA" sz="3200" dirty="0" smtClean="0"/>
              <a:t>Забезпечення індивідуальної підтримки у навчанні та самообслуговуванні учням з особливими потребами;</a:t>
            </a:r>
            <a:endParaRPr lang="ru-RU" sz="3200" dirty="0" smtClean="0"/>
          </a:p>
          <a:p>
            <a:pPr lvl="0"/>
            <a:r>
              <a:rPr lang="uk-UA" sz="3200" dirty="0" smtClean="0"/>
              <a:t>Ведення записів.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98890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71CFEB-E9A9-4320-821A-A469B7E34C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TS103098890</Template>
  <TotalTime>0</TotalTime>
  <Words>935</Words>
  <Application>Microsoft Office PowerPoint</Application>
  <PresentationFormat>Произвольный</PresentationFormat>
  <Paragraphs>129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TS103098890</vt:lpstr>
      <vt:lpstr>Точечный рисунок</vt:lpstr>
      <vt:lpstr>Документ</vt:lpstr>
      <vt:lpstr>Завдання та функції асистента вчителя в інклюзивному класі. Роль асистента вчителя при складанні індивідуальної програми розвитку.</vt:lpstr>
      <vt:lpstr>Методичні рекомендації  щодо складання індивідуальної програми розвитку учня  з особливими освітніми потребами </vt:lpstr>
      <vt:lpstr>Індивідуальна програма розвитку </vt:lpstr>
      <vt:lpstr>Компоненти індивідуальної програми розвитку:</vt:lpstr>
      <vt:lpstr>Первинна оцінка розвитку дитини</vt:lpstr>
      <vt:lpstr>Слайд 6</vt:lpstr>
      <vt:lpstr>Слайд 7</vt:lpstr>
      <vt:lpstr>Слайд 8</vt:lpstr>
      <vt:lpstr> Типовими завданнями асистента педагога є наступні: </vt:lpstr>
      <vt:lpstr>Слайд 10</vt:lpstr>
      <vt:lpstr>Слайд 11</vt:lpstr>
      <vt:lpstr>Слайд 12</vt:lpstr>
      <vt:lpstr>Документація асистента вчителя.</vt:lpstr>
      <vt:lpstr>Слайд 14</vt:lpstr>
      <vt:lpstr>Слайд 15</vt:lpstr>
      <vt:lpstr>Слайд 16</vt:lpstr>
      <vt:lpstr>Переваги інклюзивної освіти</vt:lpstr>
      <vt:lpstr>Переваги спільного навчання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2018-11-08T12:25:45Z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